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311" r:id="rId4"/>
    <p:sldId id="332" r:id="rId5"/>
    <p:sldId id="333" r:id="rId6"/>
    <p:sldId id="334" r:id="rId7"/>
    <p:sldId id="323" r:id="rId8"/>
    <p:sldId id="324" r:id="rId9"/>
    <p:sldId id="325" r:id="rId10"/>
    <p:sldId id="336" r:id="rId11"/>
    <p:sldId id="335" r:id="rId12"/>
    <p:sldId id="337" r:id="rId13"/>
    <p:sldId id="338" r:id="rId14"/>
    <p:sldId id="340" r:id="rId15"/>
    <p:sldId id="342" r:id="rId16"/>
    <p:sldId id="343" r:id="rId17"/>
    <p:sldId id="344" r:id="rId18"/>
    <p:sldId id="345" r:id="rId19"/>
    <p:sldId id="346" r:id="rId20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1" autoAdjust="0"/>
    <p:restoredTop sz="94660" autoAdjust="0"/>
  </p:normalViewPr>
  <p:slideViewPr>
    <p:cSldViewPr snapToGrid="0" snapToObjects="1">
      <p:cViewPr>
        <p:scale>
          <a:sx n="110" d="100"/>
          <a:sy n="110" d="100"/>
        </p:scale>
        <p:origin x="-1056" y="-64"/>
      </p:cViewPr>
      <p:guideLst>
        <p:guide orient="horz" pos="2160"/>
        <p:guide/>
      </p:guideLst>
    </p:cSldViewPr>
  </p:slideViewPr>
  <p:outlineViewPr>
    <p:cViewPr>
      <p:scale>
        <a:sx n="33" d="100"/>
        <a:sy n="33" d="100"/>
      </p:scale>
      <p:origin x="0" y="124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3372" y="-108"/>
      </p:cViewPr>
      <p:guideLst>
        <p:guide orient="horz" pos="3224"/>
        <p:guide pos="2236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506" y="0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673"/>
            <a:ext cx="3077137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506" y="9720673"/>
            <a:ext cx="3077137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74EA78A-46E5-4539-8E20-1588CACE5FC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685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506" y="0"/>
            <a:ext cx="3077137" cy="51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57" y="4864428"/>
            <a:ext cx="5678445" cy="4602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673"/>
            <a:ext cx="3077137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506" y="9720673"/>
            <a:ext cx="3077137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35B90F5-46C4-47A5-9521-3EB5977A6A4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9939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656B3-C33A-404B-90ED-7ACC3189A6F0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692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685F7-3087-40CD-87E3-F61BA2D90C3D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213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5288" y="1268413"/>
            <a:ext cx="2095500" cy="48577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268413"/>
            <a:ext cx="6135688" cy="48577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A02B7-4828-44A9-9190-4542D90EAE33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717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188" y="1268413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2708275"/>
            <a:ext cx="8229600" cy="3417888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CFF47-B537-47FD-9605-9CED6041F04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2666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188" y="1268413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2708275"/>
            <a:ext cx="4038600" cy="34178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708275"/>
            <a:ext cx="4038600" cy="34178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661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41DE4-7804-4753-81BC-918DA09C6602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191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EC771-964D-48FE-ABD1-44C34CAF88C7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36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708275"/>
            <a:ext cx="4038600" cy="341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708275"/>
            <a:ext cx="4038600" cy="3417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7B92B-546B-46EA-932C-D6E066336B05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5343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7262B-7843-497A-824F-EF0A8EC85719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440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237B8-15C3-484A-92DA-7EF5873BDDB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542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F4372-0853-41F8-9B5E-D5D83FB14501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196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A21D2-D462-45B1-9A63-261132C2A27D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850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B012B-BEA8-4D00-8D4D-ED4253C8A121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21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2684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708275"/>
            <a:ext cx="8229600" cy="341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pic>
        <p:nvPicPr>
          <p:cNvPr id="1028" name="Picture 7" descr="cabecera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5"/>
          <a:stretch>
            <a:fillRect/>
          </a:stretch>
        </p:blipFill>
        <p:spPr bwMode="auto">
          <a:xfrm>
            <a:off x="0" y="-17463"/>
            <a:ext cx="9144000" cy="128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84B6E85-5295-404C-BA71-FB67E4CBEDA4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Verdan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Verdan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Verdan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Verdan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Verdan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Verdan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Verdan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Verdan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eesc.europa.eu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47800"/>
            <a:ext cx="8172450" cy="2282825"/>
          </a:xfrm>
        </p:spPr>
        <p:txBody>
          <a:bodyPr/>
          <a:lstStyle/>
          <a:p>
            <a:pPr algn="ctr" eaLnBrk="1" hangingPunct="1"/>
            <a:r>
              <a:rPr lang="es-ES" altLang="es-ES" sz="2200" dirty="0" smtClean="0"/>
              <a:t>LAS EMPRESAS DE LA ECONOMÍA SOCIAL Y SOLIDARIA: METODOLOGÍAS PARA LA MEDICIÓN DE SU IMPACTO EN EL DESARROLLO</a:t>
            </a: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781050" y="373062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20000"/>
              </a:lnSpc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lnSpc>
                <a:spcPct val="120000"/>
              </a:lnSpc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lnSpc>
                <a:spcPct val="120000"/>
              </a:lnSpc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b="1" dirty="0">
                <a:solidFill>
                  <a:schemeClr val="tx2"/>
                </a:solidFill>
              </a:rPr>
              <a:t>FORO INTERNACIONAL LA ESTRATEGIA PRODUCTIVA EN EL DESARROLLO SOCIAL: MEJORAR LA CALIDAD DE VIDA Y FAVORECER LA IGUALDAD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600" b="1" dirty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600" b="1" dirty="0">
                <a:solidFill>
                  <a:schemeClr val="tx2"/>
                </a:solidFill>
              </a:rPr>
              <a:t> Ciudad de México, 4 de diciembre de 2013</a:t>
            </a:r>
          </a:p>
        </p:txBody>
      </p:sp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3257550" y="4927600"/>
            <a:ext cx="52959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lnSpc>
                <a:spcPct val="120000"/>
              </a:lnSpc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lnSpc>
                <a:spcPct val="120000"/>
              </a:lnSpc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lnSpc>
                <a:spcPct val="120000"/>
              </a:lnSpc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500" b="1" dirty="0">
                <a:solidFill>
                  <a:schemeClr val="tx2"/>
                </a:solidFill>
              </a:rPr>
              <a:t/>
            </a:r>
            <a:br>
              <a:rPr lang="es-ES" altLang="es-ES" sz="1500" b="1" dirty="0">
                <a:solidFill>
                  <a:schemeClr val="tx2"/>
                </a:solidFill>
              </a:rPr>
            </a:br>
            <a:r>
              <a:rPr lang="es-ES" altLang="es-ES" sz="1300" b="1" dirty="0">
                <a:solidFill>
                  <a:schemeClr val="tx2"/>
                </a:solidFill>
              </a:rPr>
              <a:t>José Luis Monzón</a:t>
            </a:r>
            <a:br>
              <a:rPr lang="es-ES" altLang="es-ES" sz="1300" b="1" dirty="0">
                <a:solidFill>
                  <a:schemeClr val="tx2"/>
                </a:solidFill>
              </a:rPr>
            </a:br>
            <a:r>
              <a:rPr lang="es-ES" altLang="es-ES" sz="1300" dirty="0">
                <a:solidFill>
                  <a:schemeClr val="tx2"/>
                </a:solidFill>
              </a:rPr>
              <a:t>Catedrático de Economía Aplicada de la Universidad de Valencia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300" dirty="0">
                <a:solidFill>
                  <a:schemeClr val="tx2"/>
                </a:solidFill>
              </a:rPr>
              <a:t>Presidente de CIRIEC-España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3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500" dirty="0">
              <a:solidFill>
                <a:schemeClr val="tx2"/>
              </a:solidFill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767513" y="10080625"/>
            <a:ext cx="64770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20000"/>
              </a:lnSpc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lnSpc>
                <a:spcPct val="120000"/>
              </a:lnSpc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lnSpc>
                <a:spcPct val="120000"/>
              </a:lnSpc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>
              <a:spcBef>
                <a:spcPct val="0"/>
              </a:spcBef>
              <a:buFontTx/>
              <a:buNone/>
            </a:pPr>
            <a:r>
              <a:rPr lang="en-GB" altLang="es-ES" sz="2400" b="1">
                <a:latin typeface="Arial" charset="0"/>
                <a:cs typeface="Times New Roman" pitchFamily="18" charset="0"/>
              </a:rPr>
              <a:t>EN</a:t>
            </a:r>
            <a:endParaRPr lang="es-ES" altLang="es-ES" sz="11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815975" y="9899650"/>
            <a:ext cx="6172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20000"/>
              </a:lnSpc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lnSpc>
                <a:spcPct val="120000"/>
              </a:lnSpc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lnSpc>
                <a:spcPct val="120000"/>
              </a:lnSpc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>
              <a:spcBef>
                <a:spcPct val="0"/>
              </a:spcBef>
              <a:buFontTx/>
              <a:buNone/>
            </a:pPr>
            <a:r>
              <a:rPr lang="en-GB" altLang="es-ES" sz="800" b="1">
                <a:latin typeface="Times New Roman" pitchFamily="18" charset="0"/>
                <a:cs typeface="Times New Roman" pitchFamily="18" charset="0"/>
              </a:rPr>
              <a:t>Rue Belliard/Belliardstraat 99 — 1040 Bruxelles/Brussel — BELGIQUE/BELGIË</a:t>
            </a:r>
            <a:endParaRPr lang="es-ES" altLang="es-ES" sz="1100">
              <a:latin typeface="Times New Roman" pitchFamily="18" charset="0"/>
              <a:cs typeface="Times New Roman" pitchFamily="18" charset="0"/>
            </a:endParaRPr>
          </a:p>
          <a:p>
            <a:pPr algn="ctr" eaLnBrk="1">
              <a:spcBef>
                <a:spcPct val="0"/>
              </a:spcBef>
              <a:buFontTx/>
              <a:buNone/>
            </a:pPr>
            <a:r>
              <a:rPr lang="en-GB" altLang="es-ES" sz="800" b="1">
                <a:latin typeface="Times New Roman" pitchFamily="18" charset="0"/>
                <a:cs typeface="Times New Roman" pitchFamily="18" charset="0"/>
              </a:rPr>
              <a:t>Tel. +32 25469011 — Fax +32 25134893 — Internet: </a:t>
            </a:r>
            <a:r>
              <a:rPr lang="en-GB" altLang="es-ES" sz="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http://www.eesc.europa.eu</a:t>
            </a:r>
            <a:endParaRPr lang="es-ES" altLang="es-ES" sz="11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>
          <a:xfrm>
            <a:off x="611188" y="1268413"/>
            <a:ext cx="8229600" cy="827087"/>
          </a:xfrm>
        </p:spPr>
        <p:txBody>
          <a:bodyPr/>
          <a:lstStyle/>
          <a:p>
            <a:r>
              <a:rPr lang="es-ES" altLang="es-ES" sz="1800" smtClean="0"/>
              <a:t>4. CUADRO DE INDICADORES DEL IMPACTO SOCIAL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35175"/>
            <a:ext cx="8229600" cy="4090988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endParaRPr lang="es-ES" sz="1800" dirty="0" smtClean="0"/>
          </a:p>
          <a:p>
            <a:pPr marL="0" indent="0" algn="just">
              <a:buFontTx/>
              <a:buNone/>
              <a:defRPr/>
            </a:pPr>
            <a:r>
              <a:rPr lang="es-ES" sz="1800" dirty="0" smtClean="0"/>
              <a:t>Para el desarrollo del Cuadro de indicadores (</a:t>
            </a:r>
            <a:r>
              <a:rPr lang="es-ES" sz="1800" dirty="0" err="1" smtClean="0"/>
              <a:t>KPIs</a:t>
            </a:r>
            <a:r>
              <a:rPr lang="es-ES" sz="1800" dirty="0" smtClean="0"/>
              <a:t>, “Key Performance </a:t>
            </a:r>
            <a:r>
              <a:rPr lang="es-ES" sz="1800" dirty="0" err="1" smtClean="0"/>
              <a:t>Indicators</a:t>
            </a:r>
            <a:r>
              <a:rPr lang="es-ES" sz="1800" dirty="0" smtClean="0"/>
              <a:t>”) del impacto social es necesario establecer </a:t>
            </a:r>
            <a:r>
              <a:rPr lang="es-E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áreas clave</a:t>
            </a:r>
            <a:r>
              <a:rPr lang="es-ES" sz="1800" dirty="0" smtClean="0"/>
              <a:t>, cada una de ellas con un determinado número de </a:t>
            </a:r>
            <a:r>
              <a:rPr lang="es-ES" sz="1800" dirty="0" err="1" smtClean="0"/>
              <a:t>KPIs</a:t>
            </a:r>
            <a:r>
              <a:rPr lang="es-ES" sz="1800" dirty="0" smtClean="0"/>
              <a:t> que desarrolla el área. Estas áreas e indicadores deberán ser congruentes con las características y perímetro de las empresas de la economía social y solidaria y pueden seleccionarse a partir del </a:t>
            </a:r>
            <a:r>
              <a:rPr lang="es-E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Código Ético de entidades de la economía social socialmente responsables </a:t>
            </a:r>
            <a:r>
              <a:rPr lang="es-ES" sz="1800" dirty="0" smtClean="0"/>
              <a:t>(</a:t>
            </a:r>
            <a:r>
              <a:rPr lang="es-ES" sz="1800" dirty="0" err="1" smtClean="0"/>
              <a:t>Ciriec</a:t>
            </a:r>
            <a:r>
              <a:rPr lang="es-ES" sz="1800" dirty="0" smtClean="0"/>
              <a:t>-España, 2011).</a:t>
            </a:r>
          </a:p>
          <a:p>
            <a:pPr marL="0" indent="0" algn="just">
              <a:buFontTx/>
              <a:buNone/>
              <a:defRPr/>
            </a:pPr>
            <a:endParaRPr lang="es-ES" sz="1800" dirty="0" smtClean="0"/>
          </a:p>
          <a:p>
            <a:pPr marL="0" indent="0">
              <a:buFontTx/>
              <a:buNone/>
              <a:defRPr/>
            </a:pPr>
            <a:endParaRPr lang="es-ES" sz="1800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7CE6239-C70F-4018-9E7F-E75026A77A11}" type="slidenum">
              <a:rPr lang="es-ES" altLang="es-ES" smtClean="0"/>
              <a:pPr/>
              <a:t>10</a:t>
            </a:fld>
            <a:endParaRPr lang="es-ES" altLang="es-E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9738" y="1363663"/>
            <a:ext cx="8229600" cy="4881562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es-ES" sz="1700" dirty="0"/>
              <a:t>Entre las “Áreas clave” identificadas por el Código Ético cabe destacar (entre paréntesis el número de </a:t>
            </a:r>
            <a:r>
              <a:rPr lang="es-ES" sz="1700" dirty="0" err="1"/>
              <a:t>KPIs</a:t>
            </a:r>
            <a:r>
              <a:rPr lang="es-ES" sz="1700" dirty="0"/>
              <a:t> asignadas</a:t>
            </a:r>
            <a:r>
              <a:rPr lang="es-ES" sz="1700" dirty="0" smtClean="0"/>
              <a:t>):</a:t>
            </a:r>
          </a:p>
          <a:p>
            <a:pPr marL="0" indent="0" algn="just">
              <a:buFontTx/>
              <a:buNone/>
              <a:defRPr/>
            </a:pPr>
            <a:endParaRPr lang="es-ES" sz="1000" dirty="0"/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 smtClean="0"/>
              <a:t>Gobernanza </a:t>
            </a:r>
            <a:r>
              <a:rPr lang="es-ES" sz="1700" dirty="0" smtClean="0"/>
              <a:t>(11): indicadores de participación democrática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 smtClean="0"/>
              <a:t>Socio-Laboral </a:t>
            </a:r>
            <a:r>
              <a:rPr lang="es-ES" sz="1700" dirty="0" smtClean="0"/>
              <a:t>(26): personal empleado, relaciones socialmente responsables con los empleados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 smtClean="0"/>
              <a:t>Responsabilidad Social Estratégica </a:t>
            </a:r>
            <a:r>
              <a:rPr lang="es-ES" sz="1700" dirty="0" smtClean="0"/>
              <a:t>(7): RSE como eje central estratégico, transparencia, rendición de cuentas y diálogo con los “</a:t>
            </a:r>
            <a:r>
              <a:rPr lang="es-ES" sz="1700" dirty="0" err="1" smtClean="0"/>
              <a:t>stakeholders</a:t>
            </a:r>
            <a:r>
              <a:rPr lang="es-ES" sz="1700" dirty="0" smtClean="0"/>
              <a:t>”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 smtClean="0"/>
              <a:t>Economía y Finanzas </a:t>
            </a:r>
            <a:r>
              <a:rPr lang="es-ES" sz="1700" dirty="0" smtClean="0"/>
              <a:t>(15): desarrollo sostenible en el ámbito económico, reinversión en la empresa de la mayoría de los excedentes o beneficios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 smtClean="0"/>
              <a:t>Competencia responsable </a:t>
            </a:r>
            <a:r>
              <a:rPr lang="es-ES" sz="1700" dirty="0" smtClean="0"/>
              <a:t>(4): prácticas de competencia y cooperación competitiva en línea con la ética y el desarrollo social</a:t>
            </a:r>
            <a:endParaRPr lang="es-ES" sz="17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832A71-27E7-4EF8-A4F1-87A05B772B53}" type="slidenum">
              <a:rPr lang="es-ES" sz="1000">
                <a:latin typeface="+mj-lt"/>
              </a:rPr>
              <a:pPr>
                <a:defRPr/>
              </a:pPr>
              <a:t>11</a:t>
            </a:fld>
            <a:endParaRPr lang="es-ES" sz="1000" dirty="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27175"/>
            <a:ext cx="8229600" cy="4598988"/>
          </a:xfrm>
        </p:spPr>
        <p:txBody>
          <a:bodyPr/>
          <a:lstStyle/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 smtClean="0"/>
              <a:t>Innovación</a:t>
            </a:r>
            <a:r>
              <a:rPr lang="es-ES" sz="1700" dirty="0" smtClean="0"/>
              <a:t> </a:t>
            </a:r>
            <a:r>
              <a:rPr lang="es-ES" sz="1700" dirty="0"/>
              <a:t>(3): social, técnica, de procesos, de gestión, en modelos y en marco normativo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/>
              <a:t>Desarrollo </a:t>
            </a:r>
            <a:r>
              <a:rPr lang="es-ES" sz="1700" b="1" dirty="0" smtClean="0"/>
              <a:t>comunitario </a:t>
            </a:r>
            <a:r>
              <a:rPr lang="es-ES" sz="1700" dirty="0" smtClean="0"/>
              <a:t>(4</a:t>
            </a:r>
            <a:r>
              <a:rPr lang="es-ES" sz="1700" dirty="0"/>
              <a:t>): desarrollo sostenible de las comunidades en las que la entidad tiene presencia </a:t>
            </a:r>
            <a:r>
              <a:rPr lang="es-ES" sz="1700" dirty="0" smtClean="0"/>
              <a:t>activa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/>
              <a:t>Sector público</a:t>
            </a:r>
            <a:r>
              <a:rPr lang="es-ES" sz="1700" dirty="0"/>
              <a:t> (2): colaboración con las instituciones públicas en pro del desarrollo socio-económico y medio ambiental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/>
              <a:t>Impacto </a:t>
            </a:r>
            <a:r>
              <a:rPr lang="es-ES" sz="1700" b="1" dirty="0" smtClean="0"/>
              <a:t>ecológico </a:t>
            </a:r>
            <a:r>
              <a:rPr lang="es-ES" sz="1700" dirty="0" smtClean="0"/>
              <a:t>(6): responsabilidad medioambiental</a:t>
            </a:r>
            <a:endParaRPr lang="es-ES" sz="1700" dirty="0"/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/>
              <a:t>Inversión </a:t>
            </a:r>
            <a:r>
              <a:rPr lang="es-ES" sz="1700" b="1" dirty="0" smtClean="0"/>
              <a:t>Medioambiental </a:t>
            </a:r>
            <a:r>
              <a:rPr lang="es-ES" sz="1700" dirty="0"/>
              <a:t>(4): </a:t>
            </a:r>
            <a:r>
              <a:rPr lang="es-ES" sz="1700" dirty="0" smtClean="0"/>
              <a:t>gasto vinculado a la responsabilidad medioambiental de la entidad</a:t>
            </a:r>
            <a:endParaRPr lang="es-ES" sz="1700" b="1" dirty="0"/>
          </a:p>
          <a:p>
            <a:pPr algn="just">
              <a:buFont typeface="Wingdings" pitchFamily="2" charset="2"/>
              <a:buChar char="Ø"/>
              <a:defRPr/>
            </a:pPr>
            <a:r>
              <a:rPr lang="es-ES" sz="1700" b="1" dirty="0"/>
              <a:t>Otras</a:t>
            </a:r>
            <a:r>
              <a:rPr lang="es-ES" sz="1700" dirty="0"/>
              <a:t> </a:t>
            </a:r>
            <a:r>
              <a:rPr lang="es-ES" sz="1700" dirty="0" smtClean="0"/>
              <a:t>(38)</a:t>
            </a:r>
          </a:p>
          <a:p>
            <a:pPr marL="0" indent="0" algn="just">
              <a:buFontTx/>
              <a:buNone/>
              <a:defRPr/>
            </a:pPr>
            <a:endParaRPr lang="es-ES" sz="1000" dirty="0" smtClean="0"/>
          </a:p>
          <a:p>
            <a:pPr marL="0" indent="0" algn="just">
              <a:buFontTx/>
              <a:buNone/>
              <a:defRPr/>
            </a:pPr>
            <a:r>
              <a:rPr lang="es-ES" sz="1700" dirty="0" smtClean="0"/>
              <a:t>Las anteriores áreas clave e indicadores vienen desarrolladas en una Matriz de Indicadores del </a:t>
            </a:r>
            <a:r>
              <a:rPr lang="es-ES" sz="17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Código </a:t>
            </a:r>
            <a:r>
              <a:rPr lang="es-ES" sz="17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ético de las Entidades de la Economía Social socialmente responsables</a:t>
            </a:r>
            <a:r>
              <a:rPr lang="es-ES" sz="1700" dirty="0"/>
              <a:t>, CIRIEC-España, 2011)</a:t>
            </a:r>
          </a:p>
          <a:p>
            <a:pPr marL="0" indent="0" algn="just">
              <a:buFontTx/>
              <a:buNone/>
              <a:defRPr/>
            </a:pPr>
            <a:r>
              <a:rPr lang="es-ES" sz="1800" dirty="0"/>
              <a:t> </a:t>
            </a:r>
          </a:p>
          <a:p>
            <a:pPr marL="0" indent="0">
              <a:buFontTx/>
              <a:buNone/>
              <a:defRPr/>
            </a:pPr>
            <a:endParaRPr lang="es-ES" sz="1800" dirty="0"/>
          </a:p>
        </p:txBody>
      </p:sp>
      <p:sp>
        <p:nvSpPr>
          <p:cNvPr id="14339" name="3 Marcador de número de diapositiva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719F699-BF61-4A6B-864E-22D3F1602B9F}" type="slidenum">
              <a:rPr lang="es-ES" altLang="es-ES" smtClean="0"/>
              <a:pPr/>
              <a:t>12</a:t>
            </a:fld>
            <a:endParaRPr lang="es-ES" altLang="es-E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92250"/>
            <a:ext cx="8229600" cy="4633913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es-ES" sz="1700" b="1" dirty="0" smtClean="0"/>
              <a:t>En conclusión</a:t>
            </a:r>
            <a:r>
              <a:rPr lang="es-ES" sz="1700" dirty="0" smtClean="0"/>
              <a:t>, los criterios clave para la medición del Impacto Social son la importancia cuantitativa y cualitativa de los colectivos beneficiados (colectivos vulnerables, parados, etc.) y el destino final de la mayor parte de los excedentes a objetivos de interés social.</a:t>
            </a:r>
          </a:p>
          <a:p>
            <a:pPr marL="0" indent="0" algn="just">
              <a:buFontTx/>
              <a:buNone/>
              <a:defRPr/>
            </a:pPr>
            <a:endParaRPr lang="es-ES" sz="1200" dirty="0" smtClean="0"/>
          </a:p>
          <a:p>
            <a:pPr marL="0" indent="0" algn="just">
              <a:buFontTx/>
              <a:buNone/>
              <a:defRPr/>
            </a:pPr>
            <a:r>
              <a:rPr lang="es-ES" sz="1700" dirty="0" smtClean="0"/>
              <a:t>Las ayudas públicas a las empresas de la economía social deben servir para fomentar la equidad general del sistema </a:t>
            </a:r>
            <a:r>
              <a:rPr lang="es-E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</a:t>
            </a:r>
            <a:r>
              <a:rPr lang="es-ES" sz="1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mayor impacto social de la actividad empresarial</a:t>
            </a:r>
            <a:r>
              <a:rPr lang="es-ES" sz="1700" i="1" dirty="0" smtClean="0"/>
              <a:t>, </a:t>
            </a:r>
            <a:r>
              <a:rPr lang="es-ES" sz="1700" dirty="0" smtClean="0"/>
              <a:t>y no para blindar beneficios de apropiación privada.</a:t>
            </a:r>
          </a:p>
          <a:p>
            <a:pPr marL="0" indent="0" algn="just">
              <a:buFontTx/>
              <a:buNone/>
              <a:defRPr/>
            </a:pPr>
            <a:endParaRPr lang="es-ES" sz="1200" dirty="0" smtClean="0"/>
          </a:p>
          <a:p>
            <a:pPr marL="0" indent="0" algn="just">
              <a:buFontTx/>
              <a:buNone/>
              <a:defRPr/>
            </a:pPr>
            <a:r>
              <a:rPr lang="es-ES" sz="1700" dirty="0" smtClean="0"/>
              <a:t>La metodología a desarrollar para medir el impacto social debe articularse a partir de los objetivos sociales prioritarios establecidos por los poderes públicos, con la elaboración de áreas clave y </a:t>
            </a:r>
            <a:r>
              <a:rPr lang="es-ES" sz="1700" dirty="0" err="1" smtClean="0"/>
              <a:t>KPIs</a:t>
            </a:r>
            <a:r>
              <a:rPr lang="es-ES" sz="1700" dirty="0" smtClean="0"/>
              <a:t> (Key performance </a:t>
            </a:r>
            <a:r>
              <a:rPr lang="es-ES" sz="1700" dirty="0" err="1" smtClean="0"/>
              <a:t>indicators</a:t>
            </a:r>
            <a:r>
              <a:rPr lang="es-ES" sz="1700" dirty="0" smtClean="0"/>
              <a:t>) previstos y cuantificados.</a:t>
            </a:r>
            <a:endParaRPr lang="es-ES" sz="1700" dirty="0"/>
          </a:p>
        </p:txBody>
      </p:sp>
      <p:sp>
        <p:nvSpPr>
          <p:cNvPr id="15363" name="3 Marcador de número de diapositiva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F464C52-7713-4A48-8335-552369E0BCEB}" type="slidenum">
              <a:rPr lang="es-ES" altLang="es-ES" smtClean="0"/>
              <a:pPr/>
              <a:t>13</a:t>
            </a:fld>
            <a:endParaRPr lang="es-ES" altLang="es-E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z="1800" smtClean="0"/>
              <a:t/>
            </a:r>
            <a:br>
              <a:rPr lang="es-ES" altLang="es-ES" sz="1800" smtClean="0"/>
            </a:br>
            <a:r>
              <a:rPr lang="es-ES" altLang="es-ES" sz="1800" smtClean="0"/>
              <a:t>5. CUENTAS SATÉLITE Y LIBRO BLANCO DE LAS EMPRESAS DE LA ECONOMÍA SOCIAL Y SOLIDARIA MEXICANA</a:t>
            </a:r>
            <a:br>
              <a:rPr lang="es-ES" altLang="es-ES" sz="1800" smtClean="0"/>
            </a:br>
            <a:r>
              <a:rPr lang="es-ES" altLang="es-ES" sz="1800" smtClean="0"/>
              <a:t/>
            </a:r>
            <a:br>
              <a:rPr lang="es-ES" altLang="es-ES" sz="1800" smtClean="0"/>
            </a:br>
            <a:r>
              <a:rPr lang="es-ES" altLang="es-ES" sz="1800" smtClean="0"/>
              <a:t>5.1. EL MANUAL DE CUENTAS SATÉLITE DE EMPRESAS DE LA ECONOMÍA SOCIAL</a:t>
            </a:r>
            <a:r>
              <a:rPr lang="es-ES" altLang="es-ES" sz="2100" smtClean="0"/>
              <a:t> 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708275"/>
            <a:ext cx="5715000" cy="3417888"/>
          </a:xfrm>
        </p:spPr>
        <p:txBody>
          <a:bodyPr/>
          <a:lstStyle/>
          <a:p>
            <a:pPr marL="0" indent="0">
              <a:lnSpc>
                <a:spcPct val="100000"/>
              </a:lnSpc>
              <a:buFontTx/>
              <a:buNone/>
              <a:defRPr/>
            </a:pPr>
            <a:endParaRPr lang="es-ES" altLang="es-ES" sz="1600" b="1" dirty="0" smtClean="0"/>
          </a:p>
          <a:p>
            <a:pPr marL="0" indent="0">
              <a:lnSpc>
                <a:spcPct val="100000"/>
              </a:lnSpc>
              <a:buFontTx/>
              <a:buNone/>
              <a:defRPr/>
            </a:pPr>
            <a:r>
              <a:rPr lang="es-ES" altLang="es-ES" sz="1600" b="1" dirty="0" smtClean="0"/>
              <a:t>UN MANUAL DE LA COMISIÓN EUROPEA</a:t>
            </a:r>
          </a:p>
          <a:p>
            <a:pPr marL="0" indent="0">
              <a:lnSpc>
                <a:spcPct val="100000"/>
              </a:lnSpc>
              <a:buFontTx/>
              <a:buNone/>
              <a:defRPr/>
            </a:pPr>
            <a:endParaRPr lang="es-ES" altLang="es-ES" sz="1000" b="1" dirty="0" smtClean="0"/>
          </a:p>
          <a:p>
            <a:pPr algn="just">
              <a:lnSpc>
                <a:spcPct val="100000"/>
              </a:lnSpc>
              <a:defRPr/>
            </a:pPr>
            <a:r>
              <a:rPr lang="es-ES" altLang="es-ES" sz="1600" dirty="0" smtClean="0"/>
              <a:t>Año 2006: Por Concurso Público la Comisión Europea adjudica al CIRIEC-Internacional la elaboración de un manual con orientaciones metodológicas para conocer el peso de las empresas de la Economía Social en toda la Unión Europea con criterios fiables precisos y comparables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endParaRPr lang="es-ES" altLang="es-ES" sz="1000" dirty="0" smtClean="0"/>
          </a:p>
          <a:p>
            <a:pPr algn="just">
              <a:lnSpc>
                <a:spcPct val="100000"/>
              </a:lnSpc>
              <a:defRPr/>
            </a:pPr>
            <a:r>
              <a:rPr lang="es-ES" altLang="es-ES" sz="1600" dirty="0" smtClean="0"/>
              <a:t>Ámbito de aplicación del Manual a cooperativas, mutuas y empresas similares no contempladas en el </a:t>
            </a:r>
            <a:r>
              <a:rPr lang="es-ES" altLang="es-ES" sz="1600" dirty="0" err="1" smtClean="0"/>
              <a:t>NPIs</a:t>
            </a:r>
            <a:r>
              <a:rPr lang="es-ES" altLang="es-ES" sz="1600" dirty="0" smtClean="0"/>
              <a:t> </a:t>
            </a:r>
            <a:r>
              <a:rPr lang="es-ES" altLang="es-ES" sz="1600" dirty="0" err="1" smtClean="0"/>
              <a:t>Handbook</a:t>
            </a:r>
            <a:r>
              <a:rPr lang="es-ES" altLang="es-ES" sz="1600" dirty="0" smtClean="0"/>
              <a:t> 2003 de Naciones Unidas</a:t>
            </a:r>
          </a:p>
        </p:txBody>
      </p:sp>
      <p:pic>
        <p:nvPicPr>
          <p:cNvPr id="16388" name="Picture 6" descr="Manual_Satelit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2225" y="2825750"/>
            <a:ext cx="2281238" cy="3119438"/>
          </a:xfrm>
          <a:noFill/>
        </p:spPr>
      </p:pic>
      <p:sp>
        <p:nvSpPr>
          <p:cNvPr id="16389" name="3 Marcador de número de diapositiva"/>
          <p:cNvSpPr txBox="1">
            <a:spLocks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20000"/>
              </a:lnSpc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indent="-285750" eaLnBrk="0" hangingPunct="0">
              <a:lnSpc>
                <a:spcPct val="12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indent="-228600" eaLnBrk="0" hangingPunct="0">
              <a:lnSpc>
                <a:spcPct val="12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indent="-228600" eaLnBrk="0" hangingPunct="0">
              <a:lnSpc>
                <a:spcPct val="120000"/>
              </a:lnSpc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indent="-228600" eaLnBrk="0" hangingPunct="0">
              <a:lnSpc>
                <a:spcPct val="120000"/>
              </a:lnSpc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437C6041-0A8A-4162-9D93-9E56E0256678}" type="slidenum">
              <a:rPr lang="es-ES" altLang="es-ES" sz="1400">
                <a:latin typeface="Arial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14</a:t>
            </a:fld>
            <a:endParaRPr lang="es-ES" altLang="es-ES" sz="1400"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268413"/>
            <a:ext cx="8229600" cy="846137"/>
          </a:xfrm>
        </p:spPr>
        <p:txBody>
          <a:bodyPr/>
          <a:lstStyle/>
          <a:p>
            <a:r>
              <a:rPr lang="es-ES" altLang="es-ES" sz="1800" smtClean="0"/>
              <a:t>¿QUÉ ES UNA CUENTA SATÉLITE?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14550"/>
            <a:ext cx="8229600" cy="4011613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es-ES" altLang="es-ES" sz="1700" dirty="0" smtClean="0"/>
              <a:t>La Contabilidad Nacional efectúa una descripción global de la economía, ofreciendo información sobre los grandes agregados nacionales: producto nacional, renta nacional, consumo privado y público, importaciones, exportaciones, etc.</a:t>
            </a:r>
          </a:p>
          <a:p>
            <a:pPr algn="just">
              <a:lnSpc>
                <a:spcPct val="100000"/>
              </a:lnSpc>
              <a:defRPr/>
            </a:pPr>
            <a:r>
              <a:rPr lang="es-ES" altLang="es-ES" sz="1700" dirty="0"/>
              <a:t>L</a:t>
            </a:r>
            <a:r>
              <a:rPr lang="es-ES" altLang="es-ES" sz="1700" dirty="0" smtClean="0"/>
              <a:t>os agentes y sus operaciones aparecen poco desagregados en las Cuentas </a:t>
            </a:r>
            <a:r>
              <a:rPr lang="es-ES" altLang="es-ES" sz="1700" dirty="0"/>
              <a:t>N</a:t>
            </a:r>
            <a:r>
              <a:rPr lang="es-ES" altLang="es-ES" sz="1700" dirty="0" smtClean="0"/>
              <a:t>acionales</a:t>
            </a:r>
          </a:p>
          <a:p>
            <a:pPr algn="just">
              <a:lnSpc>
                <a:spcPct val="100000"/>
              </a:lnSpc>
              <a:defRPr/>
            </a:pPr>
            <a:r>
              <a:rPr lang="es-ES" altLang="es-ES" sz="1700" dirty="0"/>
              <a:t>L</a:t>
            </a:r>
            <a:r>
              <a:rPr lang="es-ES" altLang="es-ES" sz="1700" dirty="0" smtClean="0"/>
              <a:t>as Cuentas Satélite de la Contabilidad Nacional son una desagregación del SCN-2008/SEC-2013, que respetando el cuadro central de la Contabilidad Nacional, desarrollan cuentas detalladas por:</a:t>
            </a:r>
          </a:p>
          <a:p>
            <a:pPr marL="1077913" indent="-361950" algn="just">
              <a:lnSpc>
                <a:spcPct val="100000"/>
              </a:lnSpc>
              <a:buFont typeface="Verdana" panose="020B0604030504040204" pitchFamily="34" charset="0"/>
              <a:buChar char="−"/>
              <a:defRPr/>
            </a:pPr>
            <a:r>
              <a:rPr lang="es-ES" altLang="es-ES" sz="1700" dirty="0" smtClean="0"/>
              <a:t>Actividades Económicas (agricultura, turismo, etc.)</a:t>
            </a:r>
          </a:p>
          <a:p>
            <a:pPr marL="1077913" indent="-361950" algn="just">
              <a:lnSpc>
                <a:spcPct val="100000"/>
              </a:lnSpc>
              <a:buFont typeface="Verdana" panose="020B0604030504040204" pitchFamily="34" charset="0"/>
              <a:buChar char="−"/>
              <a:defRPr/>
            </a:pPr>
            <a:r>
              <a:rPr lang="es-ES" altLang="es-ES" sz="1700" dirty="0" smtClean="0"/>
              <a:t>Grandes funciones colectivas (protección social, salud, educación, justicia, etc.)</a:t>
            </a:r>
          </a:p>
          <a:p>
            <a:pPr marL="1077913" indent="-361950" algn="just">
              <a:lnSpc>
                <a:spcPct val="100000"/>
              </a:lnSpc>
              <a:buFont typeface="Verdana" panose="020B0604030504040204" pitchFamily="34" charset="0"/>
              <a:buChar char="−"/>
              <a:defRPr/>
            </a:pPr>
            <a:r>
              <a:rPr lang="es-ES" altLang="es-ES" sz="1700" dirty="0"/>
              <a:t>G</a:t>
            </a:r>
            <a:r>
              <a:rPr lang="es-ES" altLang="es-ES" sz="1700" dirty="0" smtClean="0"/>
              <a:t>rupos de agentes con características homogéneas de comportamiento (Economía Social, etc.)</a:t>
            </a:r>
          </a:p>
        </p:txBody>
      </p:sp>
      <p:sp>
        <p:nvSpPr>
          <p:cNvPr id="17412" name="3 Marcador de número de diapositiva"/>
          <p:cNvSpPr txBox="1">
            <a:spLocks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20000"/>
              </a:lnSpc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indent="-285750" eaLnBrk="0" hangingPunct="0">
              <a:lnSpc>
                <a:spcPct val="12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indent="-228600" eaLnBrk="0" hangingPunct="0">
              <a:lnSpc>
                <a:spcPct val="12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indent="-228600" eaLnBrk="0" hangingPunct="0">
              <a:lnSpc>
                <a:spcPct val="120000"/>
              </a:lnSpc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indent="-228600" eaLnBrk="0" hangingPunct="0">
              <a:lnSpc>
                <a:spcPct val="120000"/>
              </a:lnSpc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D5122883-4B37-4DF4-A6AC-8B857844CECB}" type="slidenum">
              <a:rPr lang="es-ES" altLang="es-ES" sz="1400">
                <a:latin typeface="Arial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15</a:t>
            </a:fld>
            <a:endParaRPr lang="es-ES" altLang="es-ES" sz="1400"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268413"/>
            <a:ext cx="8229600" cy="941387"/>
          </a:xfrm>
        </p:spPr>
        <p:txBody>
          <a:bodyPr/>
          <a:lstStyle/>
          <a:p>
            <a:r>
              <a:rPr lang="es-ES" altLang="es-ES" sz="1800" smtClean="0"/>
              <a:t>¿CUÁLES SON LOS OBJETIVOS DEL MANUAL DE CUENTAS SATÉLITE?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marL="476250" indent="-476250" algn="just">
              <a:lnSpc>
                <a:spcPct val="100000"/>
              </a:lnSpc>
              <a:buFontTx/>
              <a:buAutoNum type="alphaUcPeriod"/>
            </a:pPr>
            <a:r>
              <a:rPr lang="es-ES" altLang="es-ES" sz="1800" smtClean="0"/>
              <a:t>Establecer una definición clara y rigurosa de Empresa de Economía Social que pueda ser utilizada por la Contabilidad Nacional, delimitando la población objeto de estudio por la Cuenta Satélite.</a:t>
            </a:r>
          </a:p>
          <a:p>
            <a:pPr marL="476250" indent="-476250">
              <a:lnSpc>
                <a:spcPct val="100000"/>
              </a:lnSpc>
              <a:buFontTx/>
              <a:buAutoNum type="alphaUcPeriod"/>
            </a:pPr>
            <a:endParaRPr lang="es-ES" altLang="es-ES" sz="1100" smtClean="0"/>
          </a:p>
          <a:p>
            <a:pPr marL="476250" indent="-476250" algn="just">
              <a:lnSpc>
                <a:spcPct val="100000"/>
              </a:lnSpc>
              <a:buFontTx/>
              <a:buAutoNum type="alphaUcPeriod"/>
            </a:pPr>
            <a:r>
              <a:rPr lang="es-ES" altLang="es-ES" sz="1800" smtClean="0"/>
              <a:t>Desarrollar una metodología que permita elaborar las Cuentas Satélite de las empresas de la Economía Social de forma coherente con el cuadro central de las Cuentas Nacionales del SEC-1995, permitiendo conocer las magnitudes macroeconómicas de dichas empresas: producción, valor añadido, excedente bruto de explotación, formación bruta de capital, remuneración de empleados, ahorro bruto, capacidad o necesidad de financiación, desarrollo de la matriz de contabilidad social </a:t>
            </a:r>
          </a:p>
        </p:txBody>
      </p:sp>
      <p:sp>
        <p:nvSpPr>
          <p:cNvPr id="18436" name="3 Marcador de número de diapositiva"/>
          <p:cNvSpPr txBox="1">
            <a:spLocks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20000"/>
              </a:lnSpc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indent="-285750" eaLnBrk="0" hangingPunct="0">
              <a:lnSpc>
                <a:spcPct val="12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indent="-228600" eaLnBrk="0" hangingPunct="0">
              <a:lnSpc>
                <a:spcPct val="120000"/>
              </a:lnSpc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indent="-228600" eaLnBrk="0" hangingPunct="0">
              <a:lnSpc>
                <a:spcPct val="120000"/>
              </a:lnSpc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indent="-228600" eaLnBrk="0" hangingPunct="0">
              <a:lnSpc>
                <a:spcPct val="120000"/>
              </a:lnSpc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indent="-228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5F33F7CC-F4D8-41FE-A720-306A4BE659EF}" type="slidenum">
              <a:rPr lang="es-ES" altLang="es-ES" sz="1400">
                <a:latin typeface="Arial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16</a:t>
            </a:fld>
            <a:endParaRPr lang="es-ES" altLang="es-ES" sz="1400"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2575"/>
            <a:ext cx="8229600" cy="4573588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es-E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primer gran objetivo de la investigación es elaborar las Cuentas Satélite del sector empresarial de la Economía Social y Solidaria mexicana.</a:t>
            </a:r>
          </a:p>
          <a:p>
            <a:pPr marL="0" indent="0" algn="just">
              <a:buFontTx/>
              <a:buNone/>
              <a:defRPr/>
            </a:pPr>
            <a:endParaRPr lang="es-ES" sz="1800" dirty="0"/>
          </a:p>
          <a:p>
            <a:pPr marL="0" indent="0" algn="just">
              <a:buFontTx/>
              <a:buNone/>
              <a:defRPr/>
            </a:pP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segundo gran producto de la investigación consiste en la elaboración del Libro Blanco de la economía social mexicana</a:t>
            </a:r>
            <a:r>
              <a:rPr lang="es-ES" sz="1800" dirty="0" smtClean="0"/>
              <a:t>. El Libro Blanco utilizará las cuantificaciones establecidas por las cuentas satélite para ofrecer un perfil preciso y riguroso de la estructura de la economía social mexicana, analizando su funcionamiento, debilidades, potencialidades, fuerzas y tendencias. Una evaluación de las propiedades de los agentes de la economía social en el contexto de una economía de mercado, de sus competencias y dinámica económica y tecnológica.</a:t>
            </a:r>
          </a:p>
        </p:txBody>
      </p:sp>
      <p:sp>
        <p:nvSpPr>
          <p:cNvPr id="19459" name="3 Marcador de número de diapositiva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8E88155-5173-4777-AD31-60E158DC2550}" type="slidenum">
              <a:rPr lang="es-ES" altLang="es-ES" smtClean="0"/>
              <a:pPr/>
              <a:t>17</a:t>
            </a:fld>
            <a:endParaRPr lang="es-ES" altLang="es-E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Marcador de contenido"/>
          <p:cNvSpPr>
            <a:spLocks noGrp="1"/>
          </p:cNvSpPr>
          <p:nvPr>
            <p:ph idx="1"/>
          </p:nvPr>
        </p:nvSpPr>
        <p:spPr>
          <a:xfrm>
            <a:off x="457200" y="1552575"/>
            <a:ext cx="8229600" cy="4573588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es-ES" altLang="es-ES" sz="1800" smtClean="0"/>
              <a:t>El Libro Blanco también se propone como objetivo crear los cimientos de un sistema de información y de indicadores (económicos y sociales) que permitan seguir la evolución de la economía social mexicana. Dicho sistema de información constituye un instrumento fundamental para la evaluación de la eficacia de la política pública y de la estrategia a seguir por los actores de la economía social.</a:t>
            </a:r>
          </a:p>
          <a:p>
            <a:pPr marL="0" indent="0" algn="just">
              <a:buFontTx/>
              <a:buNone/>
            </a:pPr>
            <a:endParaRPr lang="es-ES" altLang="es-ES" sz="1800" smtClean="0"/>
          </a:p>
          <a:p>
            <a:pPr marL="0" indent="0" algn="just">
              <a:buFontTx/>
              <a:buNone/>
            </a:pPr>
            <a:r>
              <a:rPr lang="es-ES" altLang="es-ES" sz="1800" smtClean="0"/>
              <a:t>Por último, junto a los objetivos descriptivos, interpretativos y prospectivos, el Libro Blanco también se plantea una finalidad prescriptiva, con un conjunto de propuestas y recomendaciones de actuación a los poderes públicos y a los propios agentes de la economía social mexicana para conseguir que ésta se consolide como un fuerte sector de la economía mexicana.</a:t>
            </a:r>
          </a:p>
        </p:txBody>
      </p:sp>
      <p:sp>
        <p:nvSpPr>
          <p:cNvPr id="20483" name="3 Marcador de número de diapositiva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A40AA5D-0E47-4256-A2D5-551D55D34478}" type="slidenum">
              <a:rPr lang="es-ES" altLang="es-ES" smtClean="0"/>
              <a:pPr/>
              <a:t>18</a:t>
            </a:fld>
            <a:endParaRPr lang="es-ES" altLang="es-E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	</a:t>
            </a:r>
            <a:r>
              <a:rPr lang="es-ES" b="1" dirty="0" smtClean="0"/>
              <a:t>MUCHAS GRACIAS POR SU ATENCIÓN</a:t>
            </a:r>
            <a:endParaRPr lang="es-ES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341DE4-7804-4753-81BC-918DA09C6602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50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2EEBD5-0CE1-48C5-A18F-DFF20B5AA60F}" type="slidenum">
              <a:rPr lang="es-ES" sz="1000">
                <a:latin typeface="+mj-lt"/>
              </a:rPr>
              <a:pPr>
                <a:defRPr/>
              </a:pPr>
              <a:t>2</a:t>
            </a:fld>
            <a:endParaRPr lang="es-ES" sz="1000" dirty="0">
              <a:latin typeface="+mj-lt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s-ES" altLang="es-ES" sz="1800" smtClean="0"/>
              <a:t>1. CARACTERÍSTICAS IDENTITARIAS Y PERÍMETRO DE LAS EMPRESAS DE LA ECONOMÍA SOCIAL Y SOLIDARIA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3150"/>
            <a:ext cx="8229600" cy="3783013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2000" dirty="0" smtClean="0"/>
              <a:t>Las características identitarias y ámbito de actuación de las empresas de la Economía </a:t>
            </a:r>
            <a:r>
              <a:rPr lang="es-ES" sz="2000" dirty="0"/>
              <a:t>S</a:t>
            </a:r>
            <a:r>
              <a:rPr lang="es-ES" sz="2000" dirty="0" smtClean="0"/>
              <a:t>ocial y Solidaria están bien delimitadas por sus propios actores, por la literatura económica y, en Europa, por numerosos documentos de la Unión Europea: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2000" dirty="0" smtClean="0"/>
          </a:p>
          <a:p>
            <a:pPr algn="just" eaLnBrk="1" hangingPunct="1">
              <a:lnSpc>
                <a:spcPct val="100000"/>
              </a:lnSpc>
              <a:buFontTx/>
              <a:buChar char="-"/>
              <a:defRPr/>
            </a:pPr>
            <a:r>
              <a:rPr lang="es-ES" sz="2000" i="1" dirty="0" smtClean="0"/>
              <a:t>Manual de Cuentas Satélite </a:t>
            </a:r>
            <a:r>
              <a:rPr lang="es-ES" sz="2000" dirty="0" smtClean="0"/>
              <a:t>del CIRIEC</a:t>
            </a:r>
          </a:p>
          <a:p>
            <a:pPr algn="just" eaLnBrk="1" hangingPunct="1">
              <a:lnSpc>
                <a:spcPct val="100000"/>
              </a:lnSpc>
              <a:buFontTx/>
              <a:buChar char="-"/>
              <a:defRPr/>
            </a:pPr>
            <a:r>
              <a:rPr lang="es-ES" sz="2000" dirty="0" smtClean="0"/>
              <a:t>Dictamen del CESE sobre </a:t>
            </a:r>
            <a:r>
              <a:rPr lang="es-ES" sz="2000" i="1" dirty="0" smtClean="0"/>
              <a:t>Distintos tipos de Empresa </a:t>
            </a:r>
            <a:r>
              <a:rPr lang="es-ES" sz="2000" dirty="0" smtClean="0"/>
              <a:t>(01/10/2009)</a:t>
            </a:r>
          </a:p>
          <a:p>
            <a:pPr algn="just" eaLnBrk="1" hangingPunct="1">
              <a:lnSpc>
                <a:spcPct val="100000"/>
              </a:lnSpc>
              <a:buFontTx/>
              <a:buChar char="-"/>
              <a:defRPr/>
            </a:pPr>
            <a:r>
              <a:rPr lang="es-ES" sz="2000" dirty="0" smtClean="0"/>
              <a:t>Informe del CESE sobre </a:t>
            </a:r>
            <a:r>
              <a:rPr lang="es-ES" sz="2000" i="1" dirty="0" smtClean="0"/>
              <a:t>La Economía Social en la Unión Europea</a:t>
            </a:r>
            <a:r>
              <a:rPr lang="es-ES" sz="2000" dirty="0"/>
              <a:t>	</a:t>
            </a:r>
            <a:endParaRPr lang="es-ES" sz="2000" dirty="0" smtClean="0"/>
          </a:p>
          <a:p>
            <a:pPr marL="0" indent="0" eaLnBrk="1" hangingPunct="1">
              <a:lnSpc>
                <a:spcPct val="100000"/>
              </a:lnSpc>
              <a:buFontTx/>
              <a:buNone/>
              <a:defRPr/>
            </a:pPr>
            <a:endParaRPr lang="es-ES" sz="1800" dirty="0" smtClean="0"/>
          </a:p>
          <a:p>
            <a:pPr marL="0" indent="0" eaLnBrk="1" hangingPunct="1">
              <a:lnSpc>
                <a:spcPct val="100000"/>
              </a:lnSpc>
              <a:buFontTx/>
              <a:buNone/>
              <a:defRPr/>
            </a:pPr>
            <a:r>
              <a:rPr lang="es-ES" sz="800" dirty="0" smtClean="0"/>
              <a:t> 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  <a:buFontTx/>
              <a:buChar char="-"/>
              <a:defRPr/>
            </a:pPr>
            <a:endParaRPr lang="es-ES" sz="1800" dirty="0" smtClean="0"/>
          </a:p>
          <a:p>
            <a:pPr algn="just" eaLnBrk="1" hangingPunct="1">
              <a:lnSpc>
                <a:spcPct val="100000"/>
              </a:lnSpc>
              <a:buFontTx/>
              <a:buChar char="-"/>
              <a:defRPr/>
            </a:pPr>
            <a:r>
              <a:rPr lang="es-ES" sz="2000" dirty="0" smtClean="0"/>
              <a:t>Dictamen </a:t>
            </a:r>
            <a:r>
              <a:rPr lang="es-ES" sz="2000" dirty="0"/>
              <a:t>del CESE sobre </a:t>
            </a:r>
            <a:r>
              <a:rPr lang="es-ES" sz="2000" i="1" dirty="0"/>
              <a:t>Espíritu Empresarial y Empresas </a:t>
            </a:r>
            <a:r>
              <a:rPr lang="es-ES" sz="2000" i="1" dirty="0" smtClean="0"/>
              <a:t>Sociales </a:t>
            </a:r>
            <a:r>
              <a:rPr lang="es-ES" sz="2000" dirty="0" smtClean="0"/>
              <a:t>(28/10/2012):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2000" dirty="0"/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2000" dirty="0"/>
              <a:t> </a:t>
            </a:r>
            <a:r>
              <a:rPr lang="es-ES" sz="2000" dirty="0" smtClean="0"/>
              <a:t>        Las caracteriza:</a:t>
            </a:r>
          </a:p>
          <a:p>
            <a:pPr marL="1077913" indent="-354013" algn="just" eaLnBrk="1" hangingPunct="1">
              <a:lnSpc>
                <a:spcPct val="100000"/>
              </a:lnSpc>
              <a:defRPr/>
            </a:pPr>
            <a:r>
              <a:rPr lang="es-ES" sz="2000" dirty="0" smtClean="0"/>
              <a:t>Persiguen principalmente objetivos </a:t>
            </a:r>
            <a:r>
              <a:rPr lang="es-ES" sz="2000" dirty="0"/>
              <a:t>sociales </a:t>
            </a:r>
            <a:r>
              <a:rPr lang="es-ES" sz="2000" dirty="0" smtClean="0"/>
              <a:t>más que lucro</a:t>
            </a:r>
            <a:endParaRPr lang="es-ES" sz="2000" dirty="0"/>
          </a:p>
          <a:p>
            <a:pPr marL="1077913" indent="-354013" algn="just" eaLnBrk="1" hangingPunct="1">
              <a:lnSpc>
                <a:spcPct val="100000"/>
              </a:lnSpc>
              <a:defRPr/>
            </a:pPr>
            <a:r>
              <a:rPr lang="es-ES" sz="2000" dirty="0" smtClean="0"/>
              <a:t>Reinversión </a:t>
            </a:r>
            <a:r>
              <a:rPr lang="es-ES" sz="2000" dirty="0"/>
              <a:t>de la mayor parte de los excedentes</a:t>
            </a:r>
          </a:p>
          <a:p>
            <a:pPr marL="1077913" indent="-354013" algn="just" eaLnBrk="1" hangingPunct="1">
              <a:lnSpc>
                <a:spcPct val="100000"/>
              </a:lnSpc>
              <a:defRPr/>
            </a:pPr>
            <a:r>
              <a:rPr lang="es-ES" sz="2000" dirty="0" smtClean="0"/>
              <a:t>Diversidad </a:t>
            </a:r>
            <a:r>
              <a:rPr lang="es-ES" sz="2000" dirty="0"/>
              <a:t>de formas jurídicas</a:t>
            </a:r>
          </a:p>
          <a:p>
            <a:pPr marL="1077913" indent="-354013" algn="just" eaLnBrk="1" hangingPunct="1">
              <a:lnSpc>
                <a:spcPct val="100000"/>
              </a:lnSpc>
              <a:defRPr/>
            </a:pPr>
            <a:r>
              <a:rPr lang="es-ES" sz="2000" dirty="0" smtClean="0"/>
              <a:t>Productores </a:t>
            </a:r>
            <a:r>
              <a:rPr lang="es-ES" sz="2000" dirty="0"/>
              <a:t>de bienes y servicios</a:t>
            </a:r>
          </a:p>
          <a:p>
            <a:pPr marL="1077913" indent="-354013" algn="just" eaLnBrk="1" hangingPunct="1">
              <a:lnSpc>
                <a:spcPct val="100000"/>
              </a:lnSpc>
              <a:defRPr/>
            </a:pPr>
            <a:r>
              <a:rPr lang="es-ES" sz="2000" dirty="0" smtClean="0"/>
              <a:t>Entidades </a:t>
            </a:r>
            <a:r>
              <a:rPr lang="es-ES" sz="2000" dirty="0"/>
              <a:t>independientes, estructuras participativas de </a:t>
            </a:r>
            <a:r>
              <a:rPr lang="es-ES" sz="2000" dirty="0" smtClean="0"/>
              <a:t>codecisión y </a:t>
            </a:r>
            <a:r>
              <a:rPr lang="es-ES" sz="2000" dirty="0"/>
              <a:t>gobernanza democrática</a:t>
            </a:r>
          </a:p>
          <a:p>
            <a:pPr marL="1077913" indent="-354013" algn="just" eaLnBrk="1" hangingPunct="1">
              <a:lnSpc>
                <a:spcPct val="100000"/>
              </a:lnSpc>
              <a:defRPr/>
            </a:pPr>
            <a:r>
              <a:rPr lang="es-ES" sz="2000" dirty="0" smtClean="0"/>
              <a:t>Surgen </a:t>
            </a:r>
            <a:r>
              <a:rPr lang="es-ES" sz="2000" dirty="0"/>
              <a:t>de la sociedad civil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B46BB1-C5E8-43B6-8DA3-1D103EBD71C6}" type="slidenum">
              <a:rPr lang="es-ES" sz="1000">
                <a:latin typeface="+mj-lt"/>
              </a:rPr>
              <a:pPr>
                <a:defRPr/>
              </a:pPr>
              <a:t>3</a:t>
            </a:fld>
            <a:endParaRPr lang="es-ES" sz="10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11238"/>
            <a:ext cx="8229600" cy="1143000"/>
          </a:xfrm>
        </p:spPr>
        <p:txBody>
          <a:bodyPr/>
          <a:lstStyle/>
          <a:p>
            <a:r>
              <a:rPr lang="es-ES" altLang="es-ES" sz="2000" smtClean="0"/>
              <a:t>DOS GRANDES SUBSECTORES DE LA ECONOMÍA SOCIAL Y SOLIDARIA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5876925"/>
            <a:ext cx="8075612" cy="896938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s-ES" altLang="es-ES" sz="1100" smtClean="0"/>
              <a:t>NÚCLEO IDENTITARIO COMÚN: ENTIDADES MICROECONÓMICAS DE CARÁCTER LIBRE Y VOLUNTARIO, CON PROCESOS DE DECISIÓN DEMOCRÁTICA, CREADAS DESDE LA SOCIEDAD CIVIL PARA SATISFACER Y RESOLVER NECESIDADES DE INDIVIDUOS, HOGARES O FAMILIAS Y NO PARA RETRIBUIR O DAR COBERTURA A INVERSORES O EMPRESAS CAPITALISTAS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93750" y="3524250"/>
            <a:ext cx="1243013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ES" sz="1500" b="1"/>
              <a:t>ECONOMÍA</a:t>
            </a:r>
          </a:p>
          <a:p>
            <a:pPr eaLnBrk="1" hangingPunct="1"/>
            <a:r>
              <a:rPr lang="es-ES" altLang="es-ES" sz="1500" b="1"/>
              <a:t>SOCIAL Y </a:t>
            </a:r>
          </a:p>
          <a:p>
            <a:pPr eaLnBrk="1" hangingPunct="1"/>
            <a:r>
              <a:rPr lang="es-ES" altLang="es-ES" sz="1500" b="1"/>
              <a:t>SOLIDARIA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986088" y="2797175"/>
            <a:ext cx="15652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ES" sz="1500" b="1"/>
              <a:t>MERCADO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852738" y="5073650"/>
            <a:ext cx="20542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ES" sz="1500" b="1"/>
              <a:t>NO DE MERCADO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986088" y="2797175"/>
            <a:ext cx="1166812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5691188" y="2179638"/>
            <a:ext cx="248443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ES" sz="1200" b="1"/>
              <a:t>MUTUAS Y MUTUALIDADES</a:t>
            </a: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5688013" y="3113088"/>
            <a:ext cx="22875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ES" sz="1200" b="1"/>
              <a:t>GRUPOS EMPRESARIALES</a:t>
            </a:r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5648325" y="4051300"/>
            <a:ext cx="34004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ES" sz="1200" b="1"/>
              <a:t>OTRAS: Empresas controladas por los trabajadores, cofradías de pescadores, etc.</a:t>
            </a:r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5541963" y="4594225"/>
            <a:ext cx="357663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s-ES" altLang="es-ES" sz="1200" b="1"/>
              <a:t>ASOCIACIONES DE ACCIÓN SOCIAL</a:t>
            </a:r>
          </a:p>
          <a:p>
            <a:pPr eaLnBrk="1" hangingPunct="1">
              <a:lnSpc>
                <a:spcPct val="130000"/>
              </a:lnSpc>
            </a:pPr>
            <a:endParaRPr lang="es-ES" altLang="es-ES" sz="1200" b="1"/>
          </a:p>
          <a:p>
            <a:pPr eaLnBrk="1" hangingPunct="1">
              <a:lnSpc>
                <a:spcPct val="130000"/>
              </a:lnSpc>
            </a:pPr>
            <a:r>
              <a:rPr lang="es-ES" altLang="es-ES" sz="1200" b="1"/>
              <a:t>FUNDACIONES DE ACCIÓN SOCIAL</a:t>
            </a:r>
          </a:p>
          <a:p>
            <a:pPr eaLnBrk="1" hangingPunct="1">
              <a:lnSpc>
                <a:spcPct val="130000"/>
              </a:lnSpc>
            </a:pPr>
            <a:endParaRPr lang="es-ES" altLang="es-ES" sz="1200" b="1"/>
          </a:p>
          <a:p>
            <a:pPr eaLnBrk="1" hangingPunct="1">
              <a:lnSpc>
                <a:spcPct val="130000"/>
              </a:lnSpc>
            </a:pPr>
            <a:r>
              <a:rPr lang="es-ES" altLang="es-ES" sz="1200" b="1"/>
              <a:t>OTRAS ISFLSH </a:t>
            </a:r>
            <a:r>
              <a:rPr lang="es-ES" altLang="es-ES" sz="1100" b="1"/>
              <a:t>AL SERVICIO DE LOS HOGARES</a:t>
            </a:r>
          </a:p>
        </p:txBody>
      </p:sp>
      <p:sp>
        <p:nvSpPr>
          <p:cNvPr id="6156" name="Oval 13"/>
          <p:cNvSpPr>
            <a:spLocks noChangeArrowheads="1"/>
          </p:cNvSpPr>
          <p:nvPr/>
        </p:nvSpPr>
        <p:spPr bwMode="auto">
          <a:xfrm>
            <a:off x="509588" y="3260725"/>
            <a:ext cx="1871662" cy="12573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57" name="Rectangle 14"/>
          <p:cNvSpPr>
            <a:spLocks noChangeArrowheads="1"/>
          </p:cNvSpPr>
          <p:nvPr/>
        </p:nvSpPr>
        <p:spPr bwMode="auto">
          <a:xfrm>
            <a:off x="2863850" y="5065713"/>
            <a:ext cx="1785938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58" name="Line 15"/>
          <p:cNvSpPr>
            <a:spLocks noChangeShapeType="1"/>
          </p:cNvSpPr>
          <p:nvPr/>
        </p:nvSpPr>
        <p:spPr bwMode="auto">
          <a:xfrm flipV="1">
            <a:off x="2170113" y="3016250"/>
            <a:ext cx="682625" cy="41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59" name="Line 16"/>
          <p:cNvSpPr>
            <a:spLocks noChangeShapeType="1"/>
          </p:cNvSpPr>
          <p:nvPr/>
        </p:nvSpPr>
        <p:spPr bwMode="auto">
          <a:xfrm>
            <a:off x="2217738" y="4410075"/>
            <a:ext cx="635000" cy="595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60" name="Rectangle 17"/>
          <p:cNvSpPr>
            <a:spLocks noChangeArrowheads="1"/>
          </p:cNvSpPr>
          <p:nvPr/>
        </p:nvSpPr>
        <p:spPr bwMode="auto">
          <a:xfrm>
            <a:off x="5688013" y="2598738"/>
            <a:ext cx="1414462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61" name="Rectangle 18"/>
          <p:cNvSpPr>
            <a:spLocks noChangeArrowheads="1"/>
          </p:cNvSpPr>
          <p:nvPr/>
        </p:nvSpPr>
        <p:spPr bwMode="auto">
          <a:xfrm>
            <a:off x="5688013" y="2154238"/>
            <a:ext cx="2246312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62" name="Rectangle 19"/>
          <p:cNvSpPr>
            <a:spLocks noChangeArrowheads="1"/>
          </p:cNvSpPr>
          <p:nvPr/>
        </p:nvSpPr>
        <p:spPr bwMode="auto">
          <a:xfrm>
            <a:off x="5691188" y="3054350"/>
            <a:ext cx="2176462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63" name="Rectangle 20"/>
          <p:cNvSpPr>
            <a:spLocks noChangeArrowheads="1"/>
          </p:cNvSpPr>
          <p:nvPr/>
        </p:nvSpPr>
        <p:spPr bwMode="auto">
          <a:xfrm>
            <a:off x="5659438" y="4051300"/>
            <a:ext cx="3389312" cy="542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64" name="Rectangle 21"/>
          <p:cNvSpPr>
            <a:spLocks noChangeArrowheads="1"/>
          </p:cNvSpPr>
          <p:nvPr/>
        </p:nvSpPr>
        <p:spPr bwMode="auto">
          <a:xfrm>
            <a:off x="5541963" y="4641850"/>
            <a:ext cx="2938462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65" name="Rectangle 22"/>
          <p:cNvSpPr>
            <a:spLocks noChangeArrowheads="1"/>
          </p:cNvSpPr>
          <p:nvPr/>
        </p:nvSpPr>
        <p:spPr bwMode="auto">
          <a:xfrm>
            <a:off x="5541963" y="5073650"/>
            <a:ext cx="3098800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66" name="Rectangle 23"/>
          <p:cNvSpPr>
            <a:spLocks noChangeArrowheads="1"/>
          </p:cNvSpPr>
          <p:nvPr/>
        </p:nvSpPr>
        <p:spPr bwMode="auto">
          <a:xfrm>
            <a:off x="5541963" y="5491163"/>
            <a:ext cx="3506787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67" name="Line 24"/>
          <p:cNvSpPr>
            <a:spLocks noChangeShapeType="1"/>
          </p:cNvSpPr>
          <p:nvPr/>
        </p:nvSpPr>
        <p:spPr bwMode="auto">
          <a:xfrm>
            <a:off x="5146675" y="1871663"/>
            <a:ext cx="0" cy="2538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68" name="Line 25"/>
          <p:cNvSpPr>
            <a:spLocks noChangeShapeType="1"/>
          </p:cNvSpPr>
          <p:nvPr/>
        </p:nvSpPr>
        <p:spPr bwMode="auto">
          <a:xfrm flipH="1">
            <a:off x="5149850" y="2328863"/>
            <a:ext cx="509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69" name="Line 26"/>
          <p:cNvSpPr>
            <a:spLocks noChangeShapeType="1"/>
          </p:cNvSpPr>
          <p:nvPr/>
        </p:nvSpPr>
        <p:spPr bwMode="auto">
          <a:xfrm flipH="1">
            <a:off x="5149850" y="2767013"/>
            <a:ext cx="501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70" name="Line 27"/>
          <p:cNvSpPr>
            <a:spLocks noChangeShapeType="1"/>
          </p:cNvSpPr>
          <p:nvPr/>
        </p:nvSpPr>
        <p:spPr bwMode="auto">
          <a:xfrm flipH="1">
            <a:off x="5141913" y="3233738"/>
            <a:ext cx="501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71" name="Line 28"/>
          <p:cNvSpPr>
            <a:spLocks noChangeShapeType="1"/>
          </p:cNvSpPr>
          <p:nvPr/>
        </p:nvSpPr>
        <p:spPr bwMode="auto">
          <a:xfrm flipH="1">
            <a:off x="5137150" y="4410075"/>
            <a:ext cx="501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72" name="Line 29"/>
          <p:cNvSpPr>
            <a:spLocks noChangeShapeType="1"/>
          </p:cNvSpPr>
          <p:nvPr/>
        </p:nvSpPr>
        <p:spPr bwMode="auto">
          <a:xfrm flipH="1">
            <a:off x="4152900" y="2979738"/>
            <a:ext cx="993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73" name="Line 30"/>
          <p:cNvSpPr>
            <a:spLocks noChangeShapeType="1"/>
          </p:cNvSpPr>
          <p:nvPr/>
        </p:nvSpPr>
        <p:spPr bwMode="auto">
          <a:xfrm>
            <a:off x="5040313" y="4822825"/>
            <a:ext cx="0" cy="847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74" name="Line 31"/>
          <p:cNvSpPr>
            <a:spLocks noChangeShapeType="1"/>
          </p:cNvSpPr>
          <p:nvPr/>
        </p:nvSpPr>
        <p:spPr bwMode="auto">
          <a:xfrm flipH="1">
            <a:off x="5040313" y="4826000"/>
            <a:ext cx="501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75" name="Line 32"/>
          <p:cNvSpPr>
            <a:spLocks noChangeShapeType="1"/>
          </p:cNvSpPr>
          <p:nvPr/>
        </p:nvSpPr>
        <p:spPr bwMode="auto">
          <a:xfrm flipH="1">
            <a:off x="4668838" y="5246688"/>
            <a:ext cx="873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76" name="Line 33"/>
          <p:cNvSpPr>
            <a:spLocks noChangeShapeType="1"/>
          </p:cNvSpPr>
          <p:nvPr/>
        </p:nvSpPr>
        <p:spPr bwMode="auto">
          <a:xfrm flipH="1">
            <a:off x="5040313" y="5670550"/>
            <a:ext cx="501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77" name="Line 25"/>
          <p:cNvSpPr>
            <a:spLocks noChangeShapeType="1"/>
          </p:cNvSpPr>
          <p:nvPr/>
        </p:nvSpPr>
        <p:spPr bwMode="auto">
          <a:xfrm flipH="1">
            <a:off x="5137150" y="1860550"/>
            <a:ext cx="509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78" name="Rectangle 8"/>
          <p:cNvSpPr>
            <a:spLocks noChangeArrowheads="1"/>
          </p:cNvSpPr>
          <p:nvPr/>
        </p:nvSpPr>
        <p:spPr bwMode="auto">
          <a:xfrm>
            <a:off x="5659438" y="1735138"/>
            <a:ext cx="16303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ES" sz="1200" b="1"/>
              <a:t>COOPERATIVAS</a:t>
            </a:r>
          </a:p>
        </p:txBody>
      </p:sp>
      <p:sp>
        <p:nvSpPr>
          <p:cNvPr id="6179" name="Rectangle 17"/>
          <p:cNvSpPr>
            <a:spLocks noChangeArrowheads="1"/>
          </p:cNvSpPr>
          <p:nvPr/>
        </p:nvSpPr>
        <p:spPr bwMode="auto">
          <a:xfrm>
            <a:off x="5688013" y="1692275"/>
            <a:ext cx="1414462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80" name="Rectangle 8"/>
          <p:cNvSpPr>
            <a:spLocks noChangeArrowheads="1"/>
          </p:cNvSpPr>
          <p:nvPr/>
        </p:nvSpPr>
        <p:spPr bwMode="auto">
          <a:xfrm>
            <a:off x="5688013" y="2613025"/>
            <a:ext cx="1565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ES" altLang="es-ES" sz="1200" b="1"/>
              <a:t>EJIDOS</a:t>
            </a:r>
          </a:p>
        </p:txBody>
      </p:sp>
      <p:sp>
        <p:nvSpPr>
          <p:cNvPr id="6181" name="Rectangle 20"/>
          <p:cNvSpPr>
            <a:spLocks noChangeArrowheads="1"/>
          </p:cNvSpPr>
          <p:nvPr/>
        </p:nvSpPr>
        <p:spPr bwMode="auto">
          <a:xfrm>
            <a:off x="5689600" y="3517900"/>
            <a:ext cx="33591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82" name="Line 28"/>
          <p:cNvSpPr>
            <a:spLocks noChangeShapeType="1"/>
          </p:cNvSpPr>
          <p:nvPr/>
        </p:nvSpPr>
        <p:spPr bwMode="auto">
          <a:xfrm flipH="1">
            <a:off x="5149850" y="3751263"/>
            <a:ext cx="501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6183" name="Rectangle 11"/>
          <p:cNvSpPr>
            <a:spLocks noChangeArrowheads="1"/>
          </p:cNvSpPr>
          <p:nvPr/>
        </p:nvSpPr>
        <p:spPr bwMode="auto">
          <a:xfrm>
            <a:off x="5691188" y="3443288"/>
            <a:ext cx="33575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s-ES" altLang="es-ES" sz="600" b="1"/>
          </a:p>
          <a:p>
            <a:pPr eaLnBrk="1" hangingPunct="1"/>
            <a:r>
              <a:rPr lang="es-ES" altLang="es-ES" sz="1200" b="1"/>
              <a:t>EMPRESAS SOCIALES </a:t>
            </a:r>
            <a:r>
              <a:rPr lang="es-ES" altLang="es-ES" sz="1000" b="1"/>
              <a:t>(orientadas a colectivos vulnerables o en riesgo de exclusión social)</a:t>
            </a:r>
            <a:endParaRPr lang="es-ES" altLang="es-ES" sz="900" b="1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8B160F-E65F-42F4-A1F6-AECE3B7AD7B7}" type="slidenum">
              <a:rPr lang="es-ES" sz="1000">
                <a:latin typeface="+mj-lt"/>
              </a:rPr>
              <a:pPr>
                <a:defRPr/>
              </a:pPr>
              <a:t>5</a:t>
            </a:fld>
            <a:endParaRPr lang="es-ES" sz="1000" dirty="0">
              <a:latin typeface="+mj-lt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s-ES" altLang="es-ES" sz="1800" smtClean="0"/>
              <a:t>2. DEFINICIÓN DE IMPACTO SOCIAL DESDE EL ENFOQUE DE DESARROLLO HUMANO Y DE LOS VALORES DE LA ECONOMÍA SOCIAL Y SOLIDARIA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3150"/>
            <a:ext cx="8229600" cy="3783013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altLang="es-ES" sz="600" dirty="0" smtClean="0"/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altLang="es-ES" sz="2000" dirty="0" smtClean="0"/>
              <a:t>El objetivo de la actuación de las empresas de la Economía Social y Solidaria debe ser </a:t>
            </a:r>
            <a:r>
              <a:rPr lang="es-ES" altLang="es-E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logro de un impacto social medible</a:t>
            </a:r>
            <a:r>
              <a:rPr lang="es-ES" altLang="es-E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altLang="es-ES" sz="1100" dirty="0" smtClean="0"/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altLang="es-ES" sz="2000" dirty="0" smtClean="0"/>
              <a:t>Dicho impacto social debe medirse en relación a la eficacia de la actuación de estas empresas para corregir los desequilibrios y problemas básicos que afectan a los territorios y grupos de población sobre los que actúan las políticas públicas y que se proponen de forma prioritaria </a:t>
            </a:r>
            <a:r>
              <a:rPr lang="es-ES" altLang="es-E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incremento del nivel de empleo y la consecución de mayor cohesión social y territorial que garantice la cobertura de las necesidades básicas de toda la población.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554538"/>
          </a:xfrm>
        </p:spPr>
        <p:txBody>
          <a:bodyPr/>
          <a:lstStyle/>
          <a:p>
            <a:pPr algn="just">
              <a:buFontTx/>
              <a:buChar char="-"/>
              <a:defRPr/>
            </a:pPr>
            <a:r>
              <a:rPr lang="es-ES" sz="1800" dirty="0" smtClean="0"/>
              <a:t>Los principios de comportamiento de las empresas de la Economía </a:t>
            </a:r>
            <a:r>
              <a:rPr lang="es-ES" sz="1800" dirty="0"/>
              <a:t>S</a:t>
            </a:r>
            <a:r>
              <a:rPr lang="es-ES" sz="1800" dirty="0" smtClean="0"/>
              <a:t>ocial y Solidaria son diferentes a los aplicados por las empresas privadas capitalistas, lo que explica </a:t>
            </a:r>
            <a:r>
              <a:rPr lang="es-E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</a:t>
            </a:r>
            <a:r>
              <a:rPr lang="es-ES" sz="1800" dirty="0" smtClean="0"/>
              <a:t> </a:t>
            </a:r>
            <a:r>
              <a:rPr lang="es-E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mayor valor añadido social de las empresas de la economía social a la hora de medir su impacto socio-económico</a:t>
            </a:r>
            <a:r>
              <a:rPr lang="es-ES" sz="1800" dirty="0" smtClean="0"/>
              <a:t>.</a:t>
            </a:r>
          </a:p>
          <a:p>
            <a:pPr marL="0" indent="0" algn="just">
              <a:buFontTx/>
              <a:buNone/>
              <a:defRPr/>
            </a:pPr>
            <a:endParaRPr lang="es-ES" sz="1000" dirty="0" smtClean="0"/>
          </a:p>
          <a:p>
            <a:pPr algn="just">
              <a:buFontTx/>
              <a:buChar char="-"/>
              <a:defRPr/>
            </a:pPr>
            <a:r>
              <a:rPr lang="es-ES" sz="1800" dirty="0" smtClean="0"/>
              <a:t>La función-objetivo de las empresas de la economía social tiene como consecuencia que la creación de valor y maximización de resultados, objetivo común en cualquier tipo de empresa, se traduce en objetivos finales distintos a la rentabilidad del capital, siendo objetivos orientados al bienestar de los ciudadanos, que son los actores protagonistas de las empresas sociales y de todo el conjunto de la economía social (Dictamen CESE sobre Distintos Tipos de Empresa 01/10/2009)</a:t>
            </a:r>
            <a:endParaRPr lang="es-ES" sz="18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79F614-D925-451B-8125-C3FCD558AAAF}" type="slidenum">
              <a:rPr lang="es-ES" sz="1000">
                <a:latin typeface="+mj-lt"/>
              </a:rPr>
              <a:pPr>
                <a:defRPr/>
              </a:pPr>
              <a:t>6</a:t>
            </a:fld>
            <a:endParaRPr lang="es-ES" sz="1000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E2A2C9-FD8A-460F-8246-2D8954487F22}" type="slidenum">
              <a:rPr lang="es-ES" sz="1000">
                <a:latin typeface="+mj-lt"/>
              </a:rPr>
              <a:pPr>
                <a:defRPr/>
              </a:pPr>
              <a:t>7</a:t>
            </a:fld>
            <a:endParaRPr lang="es-ES" sz="1000" dirty="0">
              <a:latin typeface="+mj-lt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s-ES" altLang="es-ES" sz="1800" smtClean="0"/>
              <a:t>3. METODOLOGÍAS DE MEDICIÓN DEL IMPACTO SOCIAL: PROPUESTAS DESDE EL ENFOQUE DE DESARROLLO HUMANO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19325"/>
            <a:ext cx="8229600" cy="4025900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b="1" dirty="0" smtClean="0"/>
              <a:t>DIMENSIONES A CONSIDERAR PARA LA MEDICIÓN DEL IMPACTO SOCIAL:</a:t>
            </a:r>
          </a:p>
          <a:p>
            <a:pPr algn="just" eaLnBrk="1" hangingPunct="1">
              <a:lnSpc>
                <a:spcPct val="100000"/>
              </a:lnSpc>
              <a:buFontTx/>
              <a:buAutoNum type="alphaUcParenR"/>
              <a:defRPr/>
            </a:pPr>
            <a:r>
              <a:rPr lang="es-ES" sz="1400" dirty="0" smtClean="0"/>
              <a:t>La organización</a:t>
            </a:r>
          </a:p>
          <a:p>
            <a:pPr algn="just" eaLnBrk="1" hangingPunct="1">
              <a:lnSpc>
                <a:spcPct val="100000"/>
              </a:lnSpc>
              <a:buFontTx/>
              <a:buAutoNum type="alphaUcParenR"/>
              <a:defRPr/>
            </a:pPr>
            <a:r>
              <a:rPr lang="es-ES" sz="1400" dirty="0" smtClean="0"/>
              <a:t>La actividad</a:t>
            </a:r>
          </a:p>
          <a:p>
            <a:pPr algn="just" eaLnBrk="1" hangingPunct="1">
              <a:lnSpc>
                <a:spcPct val="100000"/>
              </a:lnSpc>
              <a:buFontTx/>
              <a:buAutoNum type="alphaUcParenR"/>
              <a:defRPr/>
            </a:pPr>
            <a:r>
              <a:rPr lang="es-ES" sz="1400" dirty="0" smtClean="0"/>
              <a:t>El desarrollo de la actividad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600" dirty="0"/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b="1" dirty="0" smtClean="0"/>
              <a:t>ETAPAS PARA REALIZAR EL ANÁLISIS: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600" b="1" dirty="0" smtClean="0"/>
          </a:p>
          <a:p>
            <a:pPr algn="just" eaLnBrk="1" hangingPunct="1">
              <a:lnSpc>
                <a:spcPct val="100000"/>
              </a:lnSpc>
              <a:buFontTx/>
              <a:buAutoNum type="arabicPeriod"/>
              <a:defRPr/>
            </a:pPr>
            <a:r>
              <a:rPr lang="es-ES" sz="1400" b="1" dirty="0" smtClean="0"/>
              <a:t>Identificación de la empresa de la economía social y solidaria </a:t>
            </a:r>
            <a:r>
              <a:rPr lang="es-ES" sz="1400" dirty="0" smtClean="0"/>
              <a:t>(fecha de creación/estructura de propiedad, localización, colectivos/clientes, …)</a:t>
            </a:r>
          </a:p>
          <a:p>
            <a:pPr algn="just" eaLnBrk="1" hangingPunct="1">
              <a:lnSpc>
                <a:spcPct val="100000"/>
              </a:lnSpc>
              <a:buFontTx/>
              <a:buAutoNum type="arabicPeriod"/>
              <a:defRPr/>
            </a:pPr>
            <a:endParaRPr lang="es-ES" sz="1400" dirty="0" smtClean="0"/>
          </a:p>
          <a:p>
            <a:pPr algn="just" eaLnBrk="1" hangingPunct="1">
              <a:lnSpc>
                <a:spcPct val="100000"/>
              </a:lnSpc>
              <a:buFontTx/>
              <a:buAutoNum type="arabicPeriod"/>
              <a:defRPr/>
            </a:pPr>
            <a:r>
              <a:rPr lang="es-ES" sz="1400" b="1" dirty="0" smtClean="0"/>
              <a:t>Evaluación de la Organización</a:t>
            </a:r>
            <a:r>
              <a:rPr lang="es-ES" sz="1400" dirty="0" smtClean="0"/>
              <a:t> (quiénes la conforman, cómo se organizan y cómo se realiza la toma de decisiones)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b="1" dirty="0"/>
              <a:t> </a:t>
            </a:r>
            <a:r>
              <a:rPr lang="es-ES" sz="1400" b="1" dirty="0" smtClean="0"/>
              <a:t>     ● Dimensión estratégica </a:t>
            </a:r>
            <a:r>
              <a:rPr lang="es-ES" sz="1400" dirty="0" smtClean="0"/>
              <a:t>(misión, visión, valores y principios)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b="1" dirty="0"/>
              <a:t> </a:t>
            </a:r>
            <a:r>
              <a:rPr lang="es-ES" sz="1400" b="1" dirty="0" smtClean="0"/>
              <a:t>     ● Dimensión organizacional </a:t>
            </a:r>
            <a:r>
              <a:rPr lang="es-ES" sz="1400" dirty="0" smtClean="0"/>
              <a:t>(gobernanza, pertenencia, política de obtención y 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dirty="0" smtClean="0"/>
              <a:t>         utilización de recursos, relaciones internas y entorno)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b="1" dirty="0" smtClean="0"/>
              <a:t>      ● Dimensión estructural </a:t>
            </a:r>
            <a:r>
              <a:rPr lang="es-ES" sz="1400" dirty="0" smtClean="0"/>
              <a:t>(estructura organizacional / mecanismos de toma de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dirty="0"/>
              <a:t> </a:t>
            </a:r>
            <a:r>
              <a:rPr lang="es-ES" sz="1400" dirty="0" smtClean="0"/>
              <a:t>       decisión / mecanismos de control)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1400" dirty="0" smtClean="0"/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1400" dirty="0" smtClean="0"/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600" dirty="0" smtClean="0"/>
              <a:t>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47E6C5-A92D-474C-A4A1-5E49C8558F23}" type="slidenum">
              <a:rPr lang="es-ES" sz="1000">
                <a:latin typeface="+mj-lt"/>
              </a:rPr>
              <a:pPr>
                <a:defRPr/>
              </a:pPr>
              <a:t>8</a:t>
            </a:fld>
            <a:endParaRPr lang="es-ES" sz="1000" dirty="0">
              <a:latin typeface="+mj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62100"/>
            <a:ext cx="8229600" cy="4564063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1400" b="1" dirty="0" smtClean="0"/>
          </a:p>
          <a:p>
            <a:pPr algn="just" eaLnBrk="1" hangingPunct="1">
              <a:lnSpc>
                <a:spcPct val="100000"/>
              </a:lnSpc>
              <a:buFont typeface="+mj-lt"/>
              <a:buAutoNum type="arabicPeriod" startAt="3"/>
              <a:defRPr/>
            </a:pPr>
            <a:r>
              <a:rPr lang="es-ES" sz="1400" b="1" dirty="0" smtClean="0"/>
              <a:t>Evaluación de las actividades económicas y sociales de la organización: bienes y servicios</a:t>
            </a:r>
            <a:endParaRPr lang="es-ES" sz="1400" dirty="0"/>
          </a:p>
          <a:p>
            <a:pPr marL="361950" indent="-36195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dirty="0" smtClean="0"/>
              <a:t>     </a:t>
            </a:r>
            <a:r>
              <a:rPr lang="es-ES" sz="1400" b="1" dirty="0" smtClean="0"/>
              <a:t>Objetivo:</a:t>
            </a:r>
            <a:r>
              <a:rPr lang="es-ES" sz="1400" dirty="0" smtClean="0"/>
              <a:t> Determinar la contribución que generan los productos o servicios principales desarrollados por una organización económica. Identificación de las principales áreas de negocio/actividad de la organización y sus productos o servicios aportados.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1400" dirty="0" smtClean="0"/>
          </a:p>
          <a:p>
            <a:pPr algn="just" eaLnBrk="1" hangingPunct="1">
              <a:lnSpc>
                <a:spcPct val="100000"/>
              </a:lnSpc>
              <a:buFont typeface="+mj-lt"/>
              <a:buAutoNum type="arabicPeriod" startAt="4"/>
              <a:defRPr/>
            </a:pPr>
            <a:r>
              <a:rPr lang="es-ES" sz="1400" b="1" dirty="0" smtClean="0"/>
              <a:t>Evaluación del desarrollo de la actividad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b="1" dirty="0" smtClean="0"/>
              <a:t>      </a:t>
            </a:r>
            <a:r>
              <a:rPr lang="es-ES" sz="1400" dirty="0" smtClean="0"/>
              <a:t>Tres dimensiones: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b="1" dirty="0"/>
              <a:t> </a:t>
            </a:r>
            <a:r>
              <a:rPr lang="es-ES" sz="1400" b="1" dirty="0" smtClean="0"/>
              <a:t>     a) Contribución económica:  </a:t>
            </a:r>
            <a:r>
              <a:rPr lang="es-ES" sz="1400" dirty="0" smtClean="0"/>
              <a:t>desempeño económico / presencia en el mercado / 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dirty="0"/>
              <a:t> </a:t>
            </a:r>
            <a:r>
              <a:rPr lang="es-ES" sz="1400" dirty="0" smtClean="0"/>
              <a:t>                                                    impacto económico indirecto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b="1" dirty="0"/>
              <a:t> </a:t>
            </a:r>
            <a:r>
              <a:rPr lang="es-ES" sz="1400" b="1" dirty="0" smtClean="0"/>
              <a:t>     b) Contribución medioambiental: </a:t>
            </a:r>
            <a:r>
              <a:rPr lang="es-ES" sz="1400" dirty="0" smtClean="0"/>
              <a:t>materiales / energía / agua / biodiversidad /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dirty="0"/>
              <a:t>	</a:t>
            </a:r>
            <a:r>
              <a:rPr lang="es-ES" sz="1400" dirty="0" smtClean="0"/>
              <a:t>			 emisiones / vertidos y residuos / impactos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dirty="0"/>
              <a:t>	</a:t>
            </a:r>
            <a:r>
              <a:rPr lang="es-ES" sz="1400" dirty="0" smtClean="0"/>
              <a:t>			 medioambientales / transporte / cumplimiento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dirty="0"/>
              <a:t>	</a:t>
            </a:r>
            <a:r>
              <a:rPr lang="es-ES" sz="1400" dirty="0" smtClean="0"/>
              <a:t>			 de normas / evaluación y medidas correctivas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dirty="0" smtClean="0"/>
              <a:t>      </a:t>
            </a:r>
            <a:r>
              <a:rPr lang="es-ES" sz="1400" b="1" dirty="0" smtClean="0"/>
              <a:t>c) Contribución social: </a:t>
            </a:r>
            <a:r>
              <a:rPr lang="es-ES" sz="1400" dirty="0" smtClean="0"/>
              <a:t>prácticas laborales y trabajo digno / derechos humanos /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400" b="1" dirty="0"/>
              <a:t>	</a:t>
            </a:r>
            <a:r>
              <a:rPr lang="es-ES" sz="1400" b="1" dirty="0" smtClean="0"/>
              <a:t>	              </a:t>
            </a:r>
            <a:r>
              <a:rPr lang="es-ES" sz="1400" dirty="0" smtClean="0"/>
              <a:t>sociedad y responsabilidad sobre productos y/o servicios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600" dirty="0" smtClean="0"/>
              <a:t>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ECF98B-CC00-43D7-8C1F-905FDFC3F1C1}" type="slidenum">
              <a:rPr lang="es-ES" sz="1000">
                <a:latin typeface="+mj-lt"/>
              </a:rPr>
              <a:pPr>
                <a:defRPr/>
              </a:pPr>
              <a:t>9</a:t>
            </a:fld>
            <a:endParaRPr lang="es-ES" sz="1000" dirty="0">
              <a:latin typeface="+mj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62100"/>
            <a:ext cx="8229600" cy="4564063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r>
              <a:rPr lang="es-ES" sz="1600" dirty="0" smtClean="0"/>
              <a:t>En cada una de estas etapas y dimensiones se analiza la contribución de la empresa de la Economía Social y Solidaria: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1600" dirty="0" smtClean="0"/>
          </a:p>
          <a:p>
            <a:pPr algn="just" eaLnBrk="1" hangingPunct="1">
              <a:lnSpc>
                <a:spcPct val="100000"/>
              </a:lnSpc>
              <a:buFont typeface="+mj-lt"/>
              <a:buAutoNum type="arabicPeriod"/>
              <a:defRPr/>
            </a:pPr>
            <a:r>
              <a:rPr lang="es-ES" sz="1600" b="1" dirty="0" smtClean="0"/>
              <a:t>Aspectos de desarrollo humano involucrados: </a:t>
            </a:r>
            <a:r>
              <a:rPr lang="es-ES" sz="1600" dirty="0"/>
              <a:t> </a:t>
            </a:r>
            <a:r>
              <a:rPr lang="es-ES" sz="1600" dirty="0" smtClean="0"/>
              <a:t>Bienestar social / Bienestar económico / Desarrollo sostenible / Educación / Democracia y Transparencia / Autonomía / Desarrollo local</a:t>
            </a:r>
          </a:p>
          <a:p>
            <a:pPr algn="just" eaLnBrk="1" hangingPunct="1">
              <a:lnSpc>
                <a:spcPct val="100000"/>
              </a:lnSpc>
              <a:buFont typeface="+mj-lt"/>
              <a:buAutoNum type="arabicPeriod"/>
              <a:defRPr/>
            </a:pPr>
            <a:endParaRPr lang="es-ES" sz="1600" dirty="0" smtClean="0"/>
          </a:p>
          <a:p>
            <a:pPr algn="just" eaLnBrk="1" hangingPunct="1">
              <a:lnSpc>
                <a:spcPct val="100000"/>
              </a:lnSpc>
              <a:buFont typeface="+mj-lt"/>
              <a:buAutoNum type="arabicPeriod"/>
              <a:defRPr/>
            </a:pPr>
            <a:r>
              <a:rPr lang="es-ES" sz="1600" b="1" dirty="0" smtClean="0"/>
              <a:t>Valores humanos involucrados: </a:t>
            </a:r>
            <a:r>
              <a:rPr lang="es-ES" sz="1600" dirty="0" smtClean="0"/>
              <a:t>Dignidad humana / Solidaridad / Justicia social / Cooperación / Respeto personas y medio ambiente</a:t>
            </a:r>
          </a:p>
          <a:p>
            <a:pPr algn="just" eaLnBrk="1" hangingPunct="1">
              <a:lnSpc>
                <a:spcPct val="100000"/>
              </a:lnSpc>
              <a:buFont typeface="+mj-lt"/>
              <a:buAutoNum type="arabicPeriod"/>
              <a:defRPr/>
            </a:pPr>
            <a:endParaRPr lang="es-ES" sz="1600" dirty="0" smtClean="0"/>
          </a:p>
          <a:p>
            <a:pPr algn="just" eaLnBrk="1" hangingPunct="1">
              <a:lnSpc>
                <a:spcPct val="100000"/>
              </a:lnSpc>
              <a:buFont typeface="+mj-lt"/>
              <a:buAutoNum type="arabicPeriod"/>
              <a:defRPr/>
            </a:pPr>
            <a:r>
              <a:rPr lang="es-ES" sz="1600" b="1" dirty="0" smtClean="0"/>
              <a:t>Necesidades axiológicas involucradas: </a:t>
            </a:r>
            <a:r>
              <a:rPr lang="es-ES" sz="1600" dirty="0"/>
              <a:t>S</a:t>
            </a:r>
            <a:r>
              <a:rPr lang="es-ES" sz="1600" dirty="0" smtClean="0"/>
              <a:t>ubsistencia / Protección (Seguridad) / Afecto / Entendimiento / Participación / Ocio / Creación / Identidad / Libertad</a:t>
            </a:r>
          </a:p>
          <a:p>
            <a:pPr algn="just" eaLnBrk="1" hangingPunct="1">
              <a:lnSpc>
                <a:spcPct val="100000"/>
              </a:lnSpc>
              <a:buFont typeface="+mj-lt"/>
              <a:buAutoNum type="arabicPeriod"/>
              <a:defRPr/>
            </a:pPr>
            <a:endParaRPr lang="es-ES" sz="1600" dirty="0" smtClean="0"/>
          </a:p>
          <a:p>
            <a:pPr algn="just" eaLnBrk="1" hangingPunct="1">
              <a:lnSpc>
                <a:spcPct val="100000"/>
              </a:lnSpc>
              <a:buFont typeface="+mj-lt"/>
              <a:buAutoNum type="arabicPeriod"/>
              <a:defRPr/>
            </a:pPr>
            <a:r>
              <a:rPr lang="es-ES" sz="1600" b="1" dirty="0" err="1" smtClean="0"/>
              <a:t>Stakeholders</a:t>
            </a:r>
            <a:r>
              <a:rPr lang="es-ES" sz="1600" b="1" dirty="0" smtClean="0"/>
              <a:t> involucrados:</a:t>
            </a:r>
            <a:r>
              <a:rPr lang="es-ES" sz="1600" dirty="0" smtClean="0"/>
              <a:t> Empleados / Sindicatos / Proveedores / Gobierno / Propietarios / Inversores / Partidos Políticos / Usuarios-clientes / Comunidades / ONG</a:t>
            </a:r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1600" dirty="0"/>
          </a:p>
          <a:p>
            <a:pPr marL="0" indent="0" algn="just" eaLnBrk="1" hangingPunct="1">
              <a:lnSpc>
                <a:spcPct val="100000"/>
              </a:lnSpc>
              <a:buFontTx/>
              <a:buNone/>
              <a:defRPr/>
            </a:pPr>
            <a:endParaRPr lang="es-ES" sz="16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1677</TotalTime>
  <Words>1988</Words>
  <Application>Microsoft Macintosh PowerPoint</Application>
  <PresentationFormat>Presentación en pantalla (4:3)</PresentationFormat>
  <Paragraphs>163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Diseño predeterminado</vt:lpstr>
      <vt:lpstr>LAS EMPRESAS DE LA ECONOMÍA SOCIAL Y SOLIDARIA: METODOLOGÍAS PARA LA MEDICIÓN DE SU IMPACTO EN EL DESARROLLO</vt:lpstr>
      <vt:lpstr>1. CARACTERÍSTICAS IDENTITARIAS Y PERÍMETRO DE LAS EMPRESAS DE LA ECONOMÍA SOCIAL Y SOLIDARIA</vt:lpstr>
      <vt:lpstr>Presentación de PowerPoint</vt:lpstr>
      <vt:lpstr>DOS GRANDES SUBSECTORES DE LA ECONOMÍA SOCIAL Y SOLIDARIA</vt:lpstr>
      <vt:lpstr>2. DEFINICIÓN DE IMPACTO SOCIAL DESDE EL ENFOQUE DE DESARROLLO HUMANO Y DE LOS VALORES DE LA ECONOMÍA SOCIAL Y SOLIDARIA</vt:lpstr>
      <vt:lpstr>Presentación de PowerPoint</vt:lpstr>
      <vt:lpstr>3. METODOLOGÍAS DE MEDICIÓN DEL IMPACTO SOCIAL: PROPUESTAS DESDE EL ENFOQUE DE DESARROLLO HUMANO</vt:lpstr>
      <vt:lpstr>Presentación de PowerPoint</vt:lpstr>
      <vt:lpstr>Presentación de PowerPoint</vt:lpstr>
      <vt:lpstr>4. CUADRO DE INDICADORES DEL IMPACTO SOCIAL</vt:lpstr>
      <vt:lpstr>Presentación de PowerPoint</vt:lpstr>
      <vt:lpstr>Presentación de PowerPoint</vt:lpstr>
      <vt:lpstr>Presentación de PowerPoint</vt:lpstr>
      <vt:lpstr> 5. CUENTAS SATÉLITE Y LIBRO BLANCO DE LAS EMPRESAS DE LA ECONOMÍA SOCIAL Y SOLIDARIA MEXICANA  5.1. EL MANUAL DE CUENTAS SATÉLITE DE EMPRESAS DE LA ECONOMÍA SOCIAL </vt:lpstr>
      <vt:lpstr>¿QUÉ ES UNA CUENTA SATÉLITE?</vt:lpstr>
      <vt:lpstr>¿CUÁLES SON LOS OBJETIVOS DEL MANUAL DE CUENTAS SATÉLITE?</vt:lpstr>
      <vt:lpstr>Presentación de PowerPoint</vt:lpstr>
      <vt:lpstr>Presentación de PowerPoint</vt:lpstr>
      <vt:lpstr>Presentación de PowerPoint</vt:lpstr>
    </vt:vector>
  </TitlesOfParts>
  <Company>CIRIEC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CIRIEC - SERGIO</dc:creator>
  <cp:lastModifiedBy>Olivia Gaxiola</cp:lastModifiedBy>
  <cp:revision>168</cp:revision>
  <cp:lastPrinted>2013-12-02T09:37:07Z</cp:lastPrinted>
  <dcterms:created xsi:type="dcterms:W3CDTF">2010-04-26T08:56:13Z</dcterms:created>
  <dcterms:modified xsi:type="dcterms:W3CDTF">2013-12-03T04:13:10Z</dcterms:modified>
</cp:coreProperties>
</file>